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6" r:id="rId2"/>
    <p:sldId id="317" r:id="rId3"/>
    <p:sldId id="258" r:id="rId4"/>
    <p:sldId id="318" r:id="rId5"/>
    <p:sldId id="319" r:id="rId6"/>
    <p:sldId id="325" r:id="rId7"/>
    <p:sldId id="326" r:id="rId8"/>
    <p:sldId id="321" r:id="rId9"/>
    <p:sldId id="327" r:id="rId10"/>
    <p:sldId id="322" r:id="rId11"/>
    <p:sldId id="323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D063C9-66B7-4135-B0BC-D04381767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48262E3-E313-4E95-8B22-0645D6EB10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9C8A348-C80D-4BB9-B186-7E2F4AEB9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B5DE208-2B3F-4D07-8B1F-4853EF413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82E0870-AE30-49D5-A145-947967330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98719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188C7FF-2912-4C59-B268-9E4F9E730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293A6FC-2AB6-4AE7-974F-A09142E2BA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67B98E0-A245-4A29-A8BC-DAF9D0DC3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C1E2EBB-923C-471A-9D48-E10264557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BC66566-A701-488A-B341-C0C37943E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81065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EFAA0B14-DBB0-47C3-9763-6ED48E6556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21D0750-2160-402A-BB76-5D6D867F8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2058A90-04CE-426C-A060-3EE93580C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5C6CCDA-1E2F-44B8-AAE8-8416BAE9D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E1FF699-5498-47E8-AE5D-E55E95236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82412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CA4D14-6B4A-4F52-BC7D-C9B92E5BB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F640B23-F1C6-4244-82FF-1D8FCBCCD2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AAFF3EA-AF0B-44F5-9A2A-CE9754EF4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C43CCF2-30A6-4DEA-8C89-097D85B89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7340439-60E8-4919-8938-CE8BA59FB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9843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F3BF861-7501-4CDB-BC21-7482C9696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9DA61E5-8C1E-46BF-BE89-A6664B541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1BC3364-9C81-4D0E-B5C9-AF6C7B66D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148BD0E-CD1B-458D-A31A-ADE5A502D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1A7C38E-3E93-41D5-A05D-F83BDB9BE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72480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AF3E1D-D2D6-451B-9EF3-B33D51AB9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DC0A7AD-52DE-4FEF-899B-D2290061BC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6B959A1-F582-4E53-BF21-425E9AD27F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2827B88-EC76-4436-90BA-FF7B2014C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0FEDF5-F3C8-4147-9D44-24A3C8ECC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8D6354C-EB1B-46E3-B3F7-F9A08EA81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3728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06A559-78CD-43EC-B332-B2F1BF81E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B233AD3-F69E-4C8C-8C89-3DC51BE0D0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3358A4F-AE4B-402E-AD35-0ECBC14D49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5B452EC0-4188-4FEE-94F2-8F422CC60B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945B44A4-0EA4-42FB-B5F3-7D13F45804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2B4EC666-AB85-4545-AC4C-E62B7266B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30B04EC7-8598-4E59-B8F8-F1364AF00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6F99A689-3ABA-4FC1-B22E-938386FA4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4737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2788ED-7851-41A4-BB07-C05062A00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4E4817E6-8E08-4AA0-869E-29324463B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5A138573-8E8E-4171-BBBB-EB21129C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92A90C78-68DB-4C28-BBD9-06E775E4D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7690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8B336790-D587-4FE5-A3D5-89680ACC1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9072816-2EAE-46D4-B9BA-5063008A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2F914389-2363-4713-8CBA-3CFA7479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89241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7A5C43B-D3C3-4C98-8FFE-53283B440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54E8894-7095-47EA-870D-9128F8E2A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521DE9C-E5B3-4BE3-9FBA-747A616472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5443D08-6B83-4B6F-B47A-2F17D7A40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5541AF0-A300-4A4D-A321-8C2627491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F9C8644-7917-40AA-A000-82F3AC606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12841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D74CD4E-E015-44B6-9656-2516749A6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BBDF93D-15DD-412B-981D-F3B3CA1246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F2A0B6F-AF3C-481D-9B93-F3B5F0AF5F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428A9CE-E168-4D3A-8D46-0BF11882E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FE9D049-750B-4BED-9530-63227238B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BB69EE1-3B9F-4693-BCB4-D371E87F7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3966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6F08F5C5-B0E8-4B75-94C3-866A091E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87C1A32-B512-47B0-BD44-6D3197E36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4F84D4B-0CB3-4907-8667-DC34320C3C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2E65F-BF39-4F0D-B95C-7927870FF1A1}" type="datetimeFigureOut">
              <a:rPr lang="hr-HR" smtClean="0"/>
              <a:t>11.4.2021.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D1EF48C-E432-40EC-8000-CFB60B4228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9A5097B-BC56-402B-A0CC-8BD13EFDEF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38883-24F7-4993-A0D0-A793A97931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62057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F2D1B96-BB59-4A52-BF23-46347AF5A3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 dirty="0">
                <a:solidFill>
                  <a:schemeClr val="accent2"/>
                </a:solidFill>
              </a:rPr>
              <a:t>UNIT 3: </a:t>
            </a:r>
            <a:r>
              <a:rPr lang="hr-HR" b="1" dirty="0" err="1">
                <a:solidFill>
                  <a:schemeClr val="accent2"/>
                </a:solidFill>
              </a:rPr>
              <a:t>The</a:t>
            </a:r>
            <a:r>
              <a:rPr lang="hr-HR" b="1" dirty="0">
                <a:solidFill>
                  <a:schemeClr val="accent2"/>
                </a:solidFill>
              </a:rPr>
              <a:t> </a:t>
            </a:r>
            <a:r>
              <a:rPr lang="hr-HR" b="1" dirty="0" err="1">
                <a:solidFill>
                  <a:schemeClr val="accent2"/>
                </a:solidFill>
              </a:rPr>
              <a:t>Middle</a:t>
            </a:r>
            <a:r>
              <a:rPr lang="hr-HR" b="1" dirty="0">
                <a:solidFill>
                  <a:schemeClr val="accent2"/>
                </a:solidFill>
              </a:rPr>
              <a:t> </a:t>
            </a:r>
            <a:r>
              <a:rPr lang="hr-HR" b="1" dirty="0" err="1">
                <a:solidFill>
                  <a:schemeClr val="accent2"/>
                </a:solidFill>
              </a:rPr>
              <a:t>Ages</a:t>
            </a:r>
            <a:endParaRPr lang="hr-HR" b="1" dirty="0">
              <a:solidFill>
                <a:schemeClr val="accent2"/>
              </a:solidFill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0091F7E4-D729-4167-81AA-6B66C85F1E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err="1">
                <a:solidFill>
                  <a:schemeClr val="accent2"/>
                </a:solidFill>
              </a:rPr>
              <a:t>Dip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in</a:t>
            </a:r>
            <a:r>
              <a:rPr lang="hr-HR" dirty="0">
                <a:solidFill>
                  <a:schemeClr val="accent2"/>
                </a:solidFill>
              </a:rPr>
              <a:t> 6, Školska knjiga</a:t>
            </a:r>
          </a:p>
        </p:txBody>
      </p:sp>
    </p:spTree>
    <p:extLst>
      <p:ext uri="{BB962C8B-B14F-4D97-AF65-F5344CB8AC3E}">
        <p14:creationId xmlns:p14="http://schemas.microsoft.com/office/powerpoint/2010/main" val="1282228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792EB92-46C3-4BE2-8352-C950CE3E6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hr-HR" dirty="0"/>
            </a:br>
            <a:r>
              <a:rPr lang="hr-HR" dirty="0"/>
              <a:t>				SCHOOLWORK</a:t>
            </a:r>
            <a:br>
              <a:rPr lang="hr-HR" dirty="0"/>
            </a:br>
            <a:r>
              <a:rPr lang="hr-HR" dirty="0"/>
              <a:t>				   </a:t>
            </a:r>
            <a:r>
              <a:rPr lang="hr-HR" b="1" dirty="0">
                <a:solidFill>
                  <a:schemeClr val="accent1"/>
                </a:solidFill>
              </a:rPr>
              <a:t>Past </a:t>
            </a:r>
            <a:r>
              <a:rPr lang="hr-HR" b="1" dirty="0" err="1">
                <a:solidFill>
                  <a:schemeClr val="accent1"/>
                </a:solidFill>
              </a:rPr>
              <a:t>Simple</a:t>
            </a:r>
            <a:br>
              <a:rPr lang="hr-HR" dirty="0"/>
            </a:br>
            <a:r>
              <a:rPr lang="hr-HR" dirty="0"/>
              <a:t>				      </a:t>
            </a:r>
            <a:r>
              <a:rPr lang="hr-HR" u="sng" dirty="0">
                <a:solidFill>
                  <a:schemeClr val="accent1"/>
                </a:solidFill>
              </a:rPr>
              <a:t>Negative</a:t>
            </a: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410E42C-358F-4319-976A-1B0DFB8C7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41537"/>
            <a:ext cx="5181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dirty="0">
                <a:ea typeface="Times New Roman" panose="02020603050405020304" pitchFamily="18" charset="0"/>
              </a:rPr>
              <a:t>I </a:t>
            </a:r>
            <a:r>
              <a:rPr lang="en-GB" b="1" u="sng" dirty="0">
                <a:solidFill>
                  <a:schemeClr val="accent1"/>
                </a:solidFill>
                <a:ea typeface="Times New Roman" panose="02020603050405020304" pitchFamily="18" charset="0"/>
              </a:rPr>
              <a:t>played</a:t>
            </a:r>
            <a:r>
              <a:rPr lang="en-GB" b="1" dirty="0">
                <a:solidFill>
                  <a:schemeClr val="accent1"/>
                </a:solidFill>
                <a:ea typeface="Times New Roman" panose="02020603050405020304" pitchFamily="18" charset="0"/>
              </a:rPr>
              <a:t> </a:t>
            </a:r>
            <a:r>
              <a:rPr lang="en-GB" dirty="0">
                <a:ea typeface="Times New Roman" panose="02020603050405020304" pitchFamily="18" charset="0"/>
              </a:rPr>
              <a:t>football yesterday.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dirty="0">
                <a:ea typeface="Times New Roman" panose="02020603050405020304" pitchFamily="18" charset="0"/>
              </a:rPr>
              <a:t>I </a:t>
            </a:r>
            <a:r>
              <a:rPr lang="en-GB" b="1" u="sng" dirty="0">
                <a:solidFill>
                  <a:schemeClr val="accent1"/>
                </a:solidFill>
                <a:ea typeface="Times New Roman" panose="02020603050405020304" pitchFamily="18" charset="0"/>
              </a:rPr>
              <a:t>phoned</a:t>
            </a:r>
            <a:r>
              <a:rPr lang="en-GB" dirty="0">
                <a:ea typeface="Times New Roman" panose="02020603050405020304" pitchFamily="18" charset="0"/>
              </a:rPr>
              <a:t> my granny.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dirty="0">
                <a:ea typeface="Times New Roman" panose="02020603050405020304" pitchFamily="18" charset="0"/>
              </a:rPr>
              <a:t>She </a:t>
            </a:r>
            <a:r>
              <a:rPr lang="en-GB" b="1" u="sng" dirty="0">
                <a:solidFill>
                  <a:schemeClr val="accent1"/>
                </a:solidFill>
                <a:ea typeface="Times New Roman" panose="02020603050405020304" pitchFamily="18" charset="0"/>
              </a:rPr>
              <a:t>did</a:t>
            </a:r>
            <a:r>
              <a:rPr lang="en-GB" dirty="0">
                <a:ea typeface="Times New Roman" panose="02020603050405020304" pitchFamily="18" charset="0"/>
              </a:rPr>
              <a:t> her math homework.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dirty="0">
                <a:ea typeface="Times New Roman" panose="02020603050405020304" pitchFamily="18" charset="0"/>
              </a:rPr>
              <a:t>He </a:t>
            </a:r>
            <a:r>
              <a:rPr lang="en-GB" b="1" u="sng" dirty="0">
                <a:solidFill>
                  <a:schemeClr val="accent1"/>
                </a:solidFill>
                <a:ea typeface="Times New Roman" panose="02020603050405020304" pitchFamily="18" charset="0"/>
              </a:rPr>
              <a:t>went </a:t>
            </a:r>
            <a:r>
              <a:rPr lang="en-GB" dirty="0">
                <a:ea typeface="Times New Roman" panose="02020603050405020304" pitchFamily="18" charset="0"/>
              </a:rPr>
              <a:t>to the dentist’s.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dirty="0">
                <a:ea typeface="Times New Roman" panose="02020603050405020304" pitchFamily="18" charset="0"/>
              </a:rPr>
              <a:t>They </a:t>
            </a:r>
            <a:r>
              <a:rPr lang="en-GB" b="1" u="sng" dirty="0">
                <a:solidFill>
                  <a:schemeClr val="accent1"/>
                </a:solidFill>
                <a:ea typeface="Times New Roman" panose="02020603050405020304" pitchFamily="18" charset="0"/>
              </a:rPr>
              <a:t>had</a:t>
            </a:r>
            <a:r>
              <a:rPr lang="en-GB" dirty="0">
                <a:ea typeface="Times New Roman" panose="02020603050405020304" pitchFamily="18" charset="0"/>
              </a:rPr>
              <a:t> lunch yesterday.</a:t>
            </a:r>
          </a:p>
          <a:p>
            <a:endParaRPr lang="hr-HR" dirty="0"/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id="{74092818-FD63-4C2E-80FD-B9AB78756A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2185987"/>
            <a:ext cx="5714998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dirty="0"/>
              <a:t>I </a:t>
            </a:r>
            <a:r>
              <a:rPr lang="en-GB" b="1" u="sng" dirty="0">
                <a:solidFill>
                  <a:schemeClr val="accent1"/>
                </a:solidFill>
              </a:rPr>
              <a:t>didn’t play </a:t>
            </a:r>
            <a:r>
              <a:rPr lang="en-GB" dirty="0" err="1"/>
              <a:t>footbal</a:t>
            </a:r>
            <a:r>
              <a:rPr lang="hr-HR" dirty="0"/>
              <a:t>l</a:t>
            </a:r>
            <a:r>
              <a:rPr lang="en-GB" dirty="0"/>
              <a:t>.</a:t>
            </a:r>
          </a:p>
          <a:p>
            <a:pPr>
              <a:lnSpc>
                <a:spcPct val="150000"/>
              </a:lnSpc>
            </a:pPr>
            <a:r>
              <a:rPr lang="en-GB" dirty="0"/>
              <a:t>I </a:t>
            </a:r>
            <a:r>
              <a:rPr lang="en-GB" b="1" u="sng" dirty="0">
                <a:solidFill>
                  <a:schemeClr val="accent1"/>
                </a:solidFill>
              </a:rPr>
              <a:t>didn’t phone </a:t>
            </a:r>
            <a:r>
              <a:rPr lang="en-GB" dirty="0"/>
              <a:t>my granny.</a:t>
            </a:r>
          </a:p>
          <a:p>
            <a:pPr>
              <a:lnSpc>
                <a:spcPct val="150000"/>
              </a:lnSpc>
            </a:pPr>
            <a:r>
              <a:rPr lang="en-GB" dirty="0"/>
              <a:t>She </a:t>
            </a:r>
            <a:r>
              <a:rPr lang="en-GB" b="1" u="sng" dirty="0">
                <a:solidFill>
                  <a:schemeClr val="accent1"/>
                </a:solidFill>
              </a:rPr>
              <a:t>didn’t do </a:t>
            </a:r>
            <a:r>
              <a:rPr lang="en-GB" dirty="0"/>
              <a:t>her homework.</a:t>
            </a:r>
          </a:p>
          <a:p>
            <a:pPr>
              <a:lnSpc>
                <a:spcPct val="150000"/>
              </a:lnSpc>
            </a:pPr>
            <a:r>
              <a:rPr lang="en-GB" dirty="0"/>
              <a:t>He </a:t>
            </a:r>
            <a:r>
              <a:rPr lang="en-GB" b="1" u="sng" dirty="0">
                <a:solidFill>
                  <a:schemeClr val="accent1"/>
                </a:solidFill>
              </a:rPr>
              <a:t>didn’t go </a:t>
            </a:r>
            <a:r>
              <a:rPr lang="en-GB" dirty="0"/>
              <a:t>to the dentist’s.</a:t>
            </a:r>
          </a:p>
          <a:p>
            <a:pPr>
              <a:lnSpc>
                <a:spcPct val="150000"/>
              </a:lnSpc>
            </a:pPr>
            <a:r>
              <a:rPr lang="en-GB" dirty="0"/>
              <a:t>They </a:t>
            </a:r>
            <a:r>
              <a:rPr lang="en-GB" b="1" u="sng" dirty="0">
                <a:solidFill>
                  <a:schemeClr val="accent1"/>
                </a:solidFill>
              </a:rPr>
              <a:t>didn’t have </a:t>
            </a:r>
            <a:r>
              <a:rPr lang="en-GB" dirty="0"/>
              <a:t>lunch yesterday.</a:t>
            </a:r>
          </a:p>
        </p:txBody>
      </p:sp>
    </p:spTree>
    <p:extLst>
      <p:ext uri="{BB962C8B-B14F-4D97-AF65-F5344CB8AC3E}">
        <p14:creationId xmlns:p14="http://schemas.microsoft.com/office/powerpoint/2010/main" val="351110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62F6C93-EFF5-4689-AC45-5F05E17D6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WORKBOOK 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74/ G</a:t>
            </a:r>
          </a:p>
        </p:txBody>
      </p:sp>
      <p:pic>
        <p:nvPicPr>
          <p:cNvPr id="6" name="Rezervirano mjesto sadržaja 5" descr="Slika na kojoj se prikazuje tekst&#10;&#10;Opis je automatski generiran">
            <a:extLst>
              <a:ext uri="{FF2B5EF4-FFF2-40B4-BE49-F238E27FC236}">
                <a16:creationId xmlns:a16="http://schemas.microsoft.com/office/drawing/2014/main" id="{DF6ADA4F-45FD-4296-A656-9828BC29629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3" t="27097" r="53861" b="20943"/>
          <a:stretch/>
        </p:blipFill>
        <p:spPr>
          <a:xfrm>
            <a:off x="3619500" y="1690688"/>
            <a:ext cx="5753100" cy="4814436"/>
          </a:xfr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3897DC28-928C-405B-B7A6-BA0CE8CA9800}"/>
              </a:ext>
            </a:extLst>
          </p:cNvPr>
          <p:cNvSpPr txBox="1"/>
          <p:nvPr/>
        </p:nvSpPr>
        <p:spPr>
          <a:xfrm>
            <a:off x="4476750" y="2232307"/>
            <a:ext cx="101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slept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737768F7-BED0-48F0-B8E2-F4D0C93E0387}"/>
              </a:ext>
            </a:extLst>
          </p:cNvPr>
          <p:cNvSpPr txBox="1"/>
          <p:nvPr/>
        </p:nvSpPr>
        <p:spPr>
          <a:xfrm>
            <a:off x="6883400" y="2232307"/>
            <a:ext cx="149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sleep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AE722BD-EA8A-4D29-8862-785EA489B296}"/>
              </a:ext>
            </a:extLst>
          </p:cNvPr>
          <p:cNvSpPr txBox="1"/>
          <p:nvPr/>
        </p:nvSpPr>
        <p:spPr>
          <a:xfrm>
            <a:off x="4476750" y="2697726"/>
            <a:ext cx="101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studied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2F129EB-79E6-42C3-95F2-C5CB21B0ACD9}"/>
              </a:ext>
            </a:extLst>
          </p:cNvPr>
          <p:cNvSpPr txBox="1"/>
          <p:nvPr/>
        </p:nvSpPr>
        <p:spPr>
          <a:xfrm>
            <a:off x="6417310" y="2697726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study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91A1226-E40B-4753-8A79-831E9252FF66}"/>
              </a:ext>
            </a:extLst>
          </p:cNvPr>
          <p:cNvSpPr txBox="1"/>
          <p:nvPr/>
        </p:nvSpPr>
        <p:spPr>
          <a:xfrm>
            <a:off x="4297045" y="2958592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chemeClr val="accent2"/>
                </a:solidFill>
              </a:rPr>
              <a:t>had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91373C8-56C0-4E2A-859E-024A21E72103}"/>
              </a:ext>
            </a:extLst>
          </p:cNvPr>
          <p:cNvSpPr txBox="1"/>
          <p:nvPr/>
        </p:nvSpPr>
        <p:spPr>
          <a:xfrm>
            <a:off x="7162165" y="2958592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have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2DE2988-19D5-4DAB-B439-D1F4E5E21732}"/>
              </a:ext>
            </a:extLst>
          </p:cNvPr>
          <p:cNvSpPr txBox="1"/>
          <p:nvPr/>
        </p:nvSpPr>
        <p:spPr>
          <a:xfrm>
            <a:off x="4332605" y="3404124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wanted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2F136FD-BE3C-4C3E-9F65-217540FEA962}"/>
              </a:ext>
            </a:extLst>
          </p:cNvPr>
          <p:cNvSpPr txBox="1"/>
          <p:nvPr/>
        </p:nvSpPr>
        <p:spPr>
          <a:xfrm>
            <a:off x="4297045" y="3636241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want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3298EFB-E054-4A01-B2D5-F0188C05DC41}"/>
              </a:ext>
            </a:extLst>
          </p:cNvPr>
          <p:cNvSpPr txBox="1"/>
          <p:nvPr/>
        </p:nvSpPr>
        <p:spPr>
          <a:xfrm>
            <a:off x="4297045" y="3878894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thought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C3AF14C-0D39-4B25-8D75-FE71981930F0}"/>
              </a:ext>
            </a:extLst>
          </p:cNvPr>
          <p:cNvSpPr txBox="1"/>
          <p:nvPr/>
        </p:nvSpPr>
        <p:spPr>
          <a:xfrm>
            <a:off x="6096000" y="3878894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think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BA43F5D-89ED-40C8-9B63-0619C733748B}"/>
              </a:ext>
            </a:extLst>
          </p:cNvPr>
          <p:cNvSpPr txBox="1"/>
          <p:nvPr/>
        </p:nvSpPr>
        <p:spPr>
          <a:xfrm>
            <a:off x="4805045" y="4330100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came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B5483BA-3DAF-4FA4-B0A1-ACCFF0052909}"/>
              </a:ext>
            </a:extLst>
          </p:cNvPr>
          <p:cNvSpPr txBox="1"/>
          <p:nvPr/>
        </p:nvSpPr>
        <p:spPr>
          <a:xfrm>
            <a:off x="7694295" y="4330100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come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1FDE66FC-89AE-4709-9145-4FF0EAD7951D}"/>
              </a:ext>
            </a:extLst>
          </p:cNvPr>
          <p:cNvSpPr txBox="1"/>
          <p:nvPr/>
        </p:nvSpPr>
        <p:spPr>
          <a:xfrm>
            <a:off x="4164965" y="4764690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told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77847B7-FEB7-432B-A384-998930477A94}"/>
              </a:ext>
            </a:extLst>
          </p:cNvPr>
          <p:cNvSpPr txBox="1"/>
          <p:nvPr/>
        </p:nvSpPr>
        <p:spPr>
          <a:xfrm>
            <a:off x="7067550" y="4764690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tell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DD63C6D-28C4-4149-A657-8B6B85E0726F}"/>
              </a:ext>
            </a:extLst>
          </p:cNvPr>
          <p:cNvSpPr txBox="1"/>
          <p:nvPr/>
        </p:nvSpPr>
        <p:spPr>
          <a:xfrm>
            <a:off x="6005830" y="5212252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spoke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3790ABF-FC6D-4286-8366-8A1D5613C253}"/>
              </a:ext>
            </a:extLst>
          </p:cNvPr>
          <p:cNvSpPr txBox="1"/>
          <p:nvPr/>
        </p:nvSpPr>
        <p:spPr>
          <a:xfrm>
            <a:off x="4356100" y="5442339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speak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C5A0A219-BCC5-45C7-A250-3C20E0F8BC85}"/>
              </a:ext>
            </a:extLst>
          </p:cNvPr>
          <p:cNvSpPr txBox="1"/>
          <p:nvPr/>
        </p:nvSpPr>
        <p:spPr>
          <a:xfrm>
            <a:off x="4170045" y="5675641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went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1115806A-3A18-42EF-B21B-2B7FB9397083}"/>
              </a:ext>
            </a:extLst>
          </p:cNvPr>
          <p:cNvSpPr txBox="1"/>
          <p:nvPr/>
        </p:nvSpPr>
        <p:spPr>
          <a:xfrm>
            <a:off x="6976745" y="5701608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go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CBBD8B00-A795-4005-BF01-4F6596E8724A}"/>
              </a:ext>
            </a:extLst>
          </p:cNvPr>
          <p:cNvSpPr txBox="1"/>
          <p:nvPr/>
        </p:nvSpPr>
        <p:spPr>
          <a:xfrm>
            <a:off x="5318125" y="6105285"/>
            <a:ext cx="1375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lost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A9DD323A-BB93-4E32-A66F-C3DBBC9ABDAA}"/>
              </a:ext>
            </a:extLst>
          </p:cNvPr>
          <p:cNvSpPr txBox="1"/>
          <p:nvPr/>
        </p:nvSpPr>
        <p:spPr>
          <a:xfrm>
            <a:off x="7539354" y="6105285"/>
            <a:ext cx="2309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didn’t</a:t>
            </a:r>
            <a:r>
              <a:rPr lang="hr-HR" dirty="0">
                <a:solidFill>
                  <a:schemeClr val="accent2"/>
                </a:solidFill>
              </a:rPr>
              <a:t> lose  </a:t>
            </a:r>
            <a:r>
              <a:rPr lang="hr-HR" dirty="0" err="1"/>
              <a:t>much</a:t>
            </a:r>
            <a:r>
              <a:rPr lang="hr-H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637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EC7F7F-87FC-4E64-AD43-E4DB9E101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5400" b="1" dirty="0" err="1"/>
              <a:t>History</a:t>
            </a:r>
            <a:endParaRPr lang="hr-HR" sz="5400" b="1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70A8CA0-49D4-41C6-9A07-59D1C49DF8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like</a:t>
            </a:r>
            <a:r>
              <a:rPr lang="hr-HR" dirty="0"/>
              <a:t> </a:t>
            </a:r>
            <a:r>
              <a:rPr lang="hr-HR" dirty="0" err="1"/>
              <a:t>it</a:t>
            </a:r>
            <a:r>
              <a:rPr lang="hr-HR" dirty="0"/>
              <a:t>? </a:t>
            </a:r>
            <a:r>
              <a:rPr lang="hr-HR" dirty="0" err="1"/>
              <a:t>Why</a:t>
            </a:r>
            <a:r>
              <a:rPr lang="hr-HR" dirty="0"/>
              <a:t>?</a:t>
            </a:r>
          </a:p>
          <a:p>
            <a:r>
              <a:rPr lang="hr-HR" dirty="0"/>
              <a:t>How 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study</a:t>
            </a:r>
            <a:r>
              <a:rPr lang="hr-HR" dirty="0"/>
              <a:t> </a:t>
            </a:r>
            <a:r>
              <a:rPr lang="hr-HR" dirty="0" err="1"/>
              <a:t>History</a:t>
            </a:r>
            <a:r>
              <a:rPr lang="hr-HR" dirty="0"/>
              <a:t>?</a:t>
            </a:r>
          </a:p>
          <a:p>
            <a:r>
              <a:rPr lang="hr-HR" dirty="0"/>
              <a:t>Do </a:t>
            </a:r>
            <a:r>
              <a:rPr lang="hr-HR" dirty="0" err="1"/>
              <a:t>you</a:t>
            </a:r>
            <a:r>
              <a:rPr lang="hr-HR" dirty="0"/>
              <a:t> do </a:t>
            </a:r>
            <a:r>
              <a:rPr lang="hr-HR" dirty="0" err="1"/>
              <a:t>any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these</a:t>
            </a:r>
            <a:r>
              <a:rPr lang="hr-HR" dirty="0"/>
              <a:t> </a:t>
            </a:r>
            <a:r>
              <a:rPr lang="hr-HR" dirty="0" err="1"/>
              <a:t>things</a:t>
            </a:r>
            <a:r>
              <a:rPr lang="hr-HR" dirty="0"/>
              <a:t>?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" name="Slika 4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6A37BA42-5850-4D25-8D14-560B49C668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0" t="29630" r="45500" b="37333"/>
          <a:stretch/>
        </p:blipFill>
        <p:spPr>
          <a:xfrm>
            <a:off x="1094104" y="3374072"/>
            <a:ext cx="5920007" cy="2802891"/>
          </a:xfrm>
          <a:prstGeom prst="rect">
            <a:avLst/>
          </a:prstGeom>
        </p:spPr>
      </p:pic>
      <p:pic>
        <p:nvPicPr>
          <p:cNvPr id="10" name="Slika 9" descr="Slika na kojoj se prikazuje tkanina&#10;&#10;Opis je automatski generiran">
            <a:extLst>
              <a:ext uri="{FF2B5EF4-FFF2-40B4-BE49-F238E27FC236}">
                <a16:creationId xmlns:a16="http://schemas.microsoft.com/office/drawing/2014/main" id="{9D03AC49-A839-46A5-B547-579C696678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2"/>
          <a:stretch/>
        </p:blipFill>
        <p:spPr>
          <a:xfrm rot="575856">
            <a:off x="7757111" y="2637300"/>
            <a:ext cx="4267200" cy="3687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Pravokutnik 10">
            <a:extLst>
              <a:ext uri="{FF2B5EF4-FFF2-40B4-BE49-F238E27FC236}">
                <a16:creationId xmlns:a16="http://schemas.microsoft.com/office/drawing/2014/main" id="{4E7C5890-4603-45D4-B06B-1838A5783270}"/>
              </a:ext>
            </a:extLst>
          </p:cNvPr>
          <p:cNvSpPr/>
          <p:nvPr/>
        </p:nvSpPr>
        <p:spPr>
          <a:xfrm>
            <a:off x="6339757" y="1547411"/>
            <a:ext cx="5852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400" dirty="0" err="1">
                <a:solidFill>
                  <a:schemeClr val="accent1"/>
                </a:solidFill>
              </a:rPr>
              <a:t>What</a:t>
            </a:r>
            <a:r>
              <a:rPr lang="hr-HR" sz="2400" dirty="0">
                <a:solidFill>
                  <a:schemeClr val="accent1"/>
                </a:solidFill>
              </a:rPr>
              <a:t> </a:t>
            </a:r>
            <a:r>
              <a:rPr lang="hr-HR" sz="2400" dirty="0" err="1">
                <a:solidFill>
                  <a:schemeClr val="accent1"/>
                </a:solidFill>
              </a:rPr>
              <a:t>topics</a:t>
            </a:r>
            <a:r>
              <a:rPr lang="hr-HR" sz="2400" dirty="0">
                <a:solidFill>
                  <a:schemeClr val="accent1"/>
                </a:solidFill>
              </a:rPr>
              <a:t> do </a:t>
            </a:r>
            <a:r>
              <a:rPr lang="hr-HR" sz="2400" dirty="0" err="1">
                <a:solidFill>
                  <a:schemeClr val="accent1"/>
                </a:solidFill>
              </a:rPr>
              <a:t>you</a:t>
            </a:r>
            <a:r>
              <a:rPr lang="hr-HR" sz="2400" dirty="0">
                <a:solidFill>
                  <a:schemeClr val="accent1"/>
                </a:solidFill>
              </a:rPr>
              <a:t> </a:t>
            </a:r>
            <a:r>
              <a:rPr lang="hr-HR" sz="2400" dirty="0" err="1">
                <a:solidFill>
                  <a:schemeClr val="accent1"/>
                </a:solidFill>
              </a:rPr>
              <a:t>learn</a:t>
            </a:r>
            <a:r>
              <a:rPr lang="hr-HR" sz="2400" dirty="0">
                <a:solidFill>
                  <a:schemeClr val="accent1"/>
                </a:solidFill>
              </a:rPr>
              <a:t> </a:t>
            </a:r>
            <a:r>
              <a:rPr lang="hr-HR" sz="2400" dirty="0" err="1">
                <a:solidFill>
                  <a:schemeClr val="accent1"/>
                </a:solidFill>
              </a:rPr>
              <a:t>in</a:t>
            </a:r>
            <a:r>
              <a:rPr lang="hr-HR" sz="2400" dirty="0">
                <a:solidFill>
                  <a:schemeClr val="accent1"/>
                </a:solidFill>
              </a:rPr>
              <a:t> </a:t>
            </a:r>
            <a:r>
              <a:rPr lang="hr-HR" sz="2400" dirty="0" err="1">
                <a:solidFill>
                  <a:schemeClr val="accent1"/>
                </a:solidFill>
              </a:rPr>
              <a:t>History</a:t>
            </a:r>
            <a:r>
              <a:rPr lang="hr-HR" sz="2400" dirty="0">
                <a:solidFill>
                  <a:schemeClr val="accent1"/>
                </a:solidFill>
              </a:rPr>
              <a:t> </a:t>
            </a:r>
            <a:r>
              <a:rPr lang="hr-HR" sz="2400" dirty="0" err="1">
                <a:solidFill>
                  <a:schemeClr val="accent1"/>
                </a:solidFill>
              </a:rPr>
              <a:t>this</a:t>
            </a:r>
            <a:r>
              <a:rPr lang="hr-HR" sz="2400" dirty="0">
                <a:solidFill>
                  <a:schemeClr val="accent1"/>
                </a:solidFill>
              </a:rPr>
              <a:t> </a:t>
            </a:r>
            <a:r>
              <a:rPr lang="hr-HR" sz="2400" dirty="0" err="1">
                <a:solidFill>
                  <a:schemeClr val="accent1"/>
                </a:solidFill>
              </a:rPr>
              <a:t>year</a:t>
            </a:r>
            <a:r>
              <a:rPr lang="hr-HR" sz="2400" dirty="0">
                <a:solidFill>
                  <a:schemeClr val="accent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6595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8F2D326-C9A7-4971-A067-58D78F3CA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 err="1">
                <a:solidFill>
                  <a:schemeClr val="accent1"/>
                </a:solidFill>
              </a:rPr>
              <a:t>The</a:t>
            </a:r>
            <a:r>
              <a:rPr lang="hr-HR" b="1" dirty="0">
                <a:solidFill>
                  <a:schemeClr val="accent1"/>
                </a:solidFill>
              </a:rPr>
              <a:t> </a:t>
            </a:r>
            <a:r>
              <a:rPr lang="hr-HR" b="1" dirty="0" err="1">
                <a:solidFill>
                  <a:schemeClr val="accent1"/>
                </a:solidFill>
              </a:rPr>
              <a:t>Middle</a:t>
            </a:r>
            <a:r>
              <a:rPr lang="hr-HR" b="1" dirty="0">
                <a:solidFill>
                  <a:schemeClr val="accent1"/>
                </a:solidFill>
              </a:rPr>
              <a:t> </a:t>
            </a:r>
            <a:r>
              <a:rPr lang="hr-HR" b="1" dirty="0" err="1">
                <a:solidFill>
                  <a:schemeClr val="accent1"/>
                </a:solidFill>
              </a:rPr>
              <a:t>Ages</a:t>
            </a:r>
            <a:endParaRPr lang="hr-HR" b="1" dirty="0">
              <a:solidFill>
                <a:schemeClr val="accent1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535E36B-D161-42BE-B61C-EE0B47EBD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Can you think of 1</a:t>
            </a:r>
            <a:r>
              <a:rPr lang="hr-HR" dirty="0"/>
              <a:t>0</a:t>
            </a:r>
            <a:r>
              <a:rPr lang="en-GB" dirty="0"/>
              <a:t> things that didn’t exist in the Middle Ages</a:t>
            </a:r>
            <a:r>
              <a:rPr lang="hr-HR" dirty="0"/>
              <a:t>.</a:t>
            </a:r>
          </a:p>
          <a:p>
            <a:pPr marL="0" indent="0">
              <a:buNone/>
            </a:pPr>
            <a:endParaRPr lang="hr-HR" dirty="0"/>
          </a:p>
          <a:p>
            <a:r>
              <a:rPr lang="hr-HR" dirty="0" err="1"/>
              <a:t>Can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think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10 English </a:t>
            </a:r>
            <a:r>
              <a:rPr lang="hr-HR" dirty="0" err="1"/>
              <a:t>words</a:t>
            </a:r>
            <a:r>
              <a:rPr lang="hr-HR" dirty="0"/>
              <a:t> </a:t>
            </a:r>
            <a:r>
              <a:rPr lang="hr-HR" dirty="0" err="1"/>
              <a:t>that</a:t>
            </a:r>
            <a:r>
              <a:rPr lang="hr-HR" dirty="0"/>
              <a:t> </a:t>
            </a:r>
            <a:r>
              <a:rPr lang="hr-HR" dirty="0" err="1"/>
              <a:t>didn’t</a:t>
            </a:r>
            <a:r>
              <a:rPr lang="hr-HR" dirty="0"/>
              <a:t> </a:t>
            </a:r>
            <a:r>
              <a:rPr lang="hr-HR" dirty="0" err="1"/>
              <a:t>exist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Middle</a:t>
            </a:r>
            <a:r>
              <a:rPr lang="hr-HR" dirty="0"/>
              <a:t> </a:t>
            </a:r>
            <a:r>
              <a:rPr lang="hr-HR" dirty="0" err="1"/>
              <a:t>Ages</a:t>
            </a:r>
            <a:r>
              <a:rPr lang="hr-HR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810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0D47B10-D59D-41D4-A491-D2EE22BBA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chemeClr val="accent1"/>
                </a:solidFill>
              </a:rPr>
              <a:t>Things that exist</a:t>
            </a:r>
            <a:r>
              <a:rPr lang="hr-HR" b="1" dirty="0" err="1">
                <a:solidFill>
                  <a:schemeClr val="accent1"/>
                </a:solidFill>
              </a:rPr>
              <a:t>ed</a:t>
            </a:r>
            <a:r>
              <a:rPr lang="en-GB" b="1" dirty="0">
                <a:solidFill>
                  <a:schemeClr val="accent1"/>
                </a:solidFill>
              </a:rPr>
              <a:t> in the Middle Ages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5DAFEA87-B4CF-47B4-87C8-C806A42D42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7" r="6264" b="6763"/>
          <a:stretch/>
        </p:blipFill>
        <p:spPr>
          <a:xfrm>
            <a:off x="2153920" y="1690688"/>
            <a:ext cx="8188960" cy="5093386"/>
          </a:xfrm>
        </p:spPr>
      </p:pic>
      <p:cxnSp>
        <p:nvCxnSpPr>
          <p:cNvPr id="7" name="Ravni poveznik sa strelicom 6">
            <a:extLst>
              <a:ext uri="{FF2B5EF4-FFF2-40B4-BE49-F238E27FC236}">
                <a16:creationId xmlns:a16="http://schemas.microsoft.com/office/drawing/2014/main" id="{B3C1A57D-092B-4774-8730-6F6264ABD08E}"/>
              </a:ext>
            </a:extLst>
          </p:cNvPr>
          <p:cNvCxnSpPr>
            <a:cxnSpLocks/>
          </p:cNvCxnSpPr>
          <p:nvPr/>
        </p:nvCxnSpPr>
        <p:spPr>
          <a:xfrm flipH="1" flipV="1">
            <a:off x="4457700" y="3162300"/>
            <a:ext cx="1514475" cy="4343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Ravni poveznik sa strelicom 7">
            <a:extLst>
              <a:ext uri="{FF2B5EF4-FFF2-40B4-BE49-F238E27FC236}">
                <a16:creationId xmlns:a16="http://schemas.microsoft.com/office/drawing/2014/main" id="{75EE8F65-A244-4F91-B26E-8379F2FBF179}"/>
              </a:ext>
            </a:extLst>
          </p:cNvPr>
          <p:cNvCxnSpPr>
            <a:cxnSpLocks/>
          </p:cNvCxnSpPr>
          <p:nvPr/>
        </p:nvCxnSpPr>
        <p:spPr>
          <a:xfrm flipV="1">
            <a:off x="7519353" y="3016251"/>
            <a:ext cx="1034097" cy="8621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Ravni poveznik sa strelicom 11">
            <a:extLst>
              <a:ext uri="{FF2B5EF4-FFF2-40B4-BE49-F238E27FC236}">
                <a16:creationId xmlns:a16="http://schemas.microsoft.com/office/drawing/2014/main" id="{32D8ADB9-AE4C-4F08-83F0-3EC0538AE4CB}"/>
              </a:ext>
            </a:extLst>
          </p:cNvPr>
          <p:cNvCxnSpPr>
            <a:cxnSpLocks/>
          </p:cNvCxnSpPr>
          <p:nvPr/>
        </p:nvCxnSpPr>
        <p:spPr>
          <a:xfrm flipV="1">
            <a:off x="5972175" y="2695575"/>
            <a:ext cx="647700" cy="15970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Ravni poveznik sa strelicom 13">
            <a:extLst>
              <a:ext uri="{FF2B5EF4-FFF2-40B4-BE49-F238E27FC236}">
                <a16:creationId xmlns:a16="http://schemas.microsoft.com/office/drawing/2014/main" id="{61009EBF-F2E9-4FC1-8B93-8FE48D9018E5}"/>
              </a:ext>
            </a:extLst>
          </p:cNvPr>
          <p:cNvCxnSpPr>
            <a:cxnSpLocks/>
          </p:cNvCxnSpPr>
          <p:nvPr/>
        </p:nvCxnSpPr>
        <p:spPr>
          <a:xfrm>
            <a:off x="7077075" y="4638675"/>
            <a:ext cx="342900" cy="11906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Ravni poveznik sa strelicom 16">
            <a:extLst>
              <a:ext uri="{FF2B5EF4-FFF2-40B4-BE49-F238E27FC236}">
                <a16:creationId xmlns:a16="http://schemas.microsoft.com/office/drawing/2014/main" id="{00374167-2127-4BD0-8F08-16A179DC25A5}"/>
              </a:ext>
            </a:extLst>
          </p:cNvPr>
          <p:cNvCxnSpPr>
            <a:cxnSpLocks/>
          </p:cNvCxnSpPr>
          <p:nvPr/>
        </p:nvCxnSpPr>
        <p:spPr>
          <a:xfrm>
            <a:off x="7635875" y="4937653"/>
            <a:ext cx="1346200" cy="3598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Ravni poveznik sa strelicom 18">
            <a:extLst>
              <a:ext uri="{FF2B5EF4-FFF2-40B4-BE49-F238E27FC236}">
                <a16:creationId xmlns:a16="http://schemas.microsoft.com/office/drawing/2014/main" id="{A41669E2-AF73-4268-8813-78BBA338361D}"/>
              </a:ext>
            </a:extLst>
          </p:cNvPr>
          <p:cNvCxnSpPr>
            <a:cxnSpLocks/>
          </p:cNvCxnSpPr>
          <p:nvPr/>
        </p:nvCxnSpPr>
        <p:spPr>
          <a:xfrm flipH="1">
            <a:off x="5972175" y="5401627"/>
            <a:ext cx="558800" cy="3170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95ED5707-1A60-4DCB-A18A-C5A12164C5E7}"/>
              </a:ext>
            </a:extLst>
          </p:cNvPr>
          <p:cNvSpPr txBox="1"/>
          <p:nvPr/>
        </p:nvSpPr>
        <p:spPr>
          <a:xfrm rot="21355398">
            <a:off x="400392" y="3140445"/>
            <a:ext cx="1439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an</a:t>
            </a:r>
            <a:r>
              <a:rPr lang="hr-HR" sz="2400" b="1" dirty="0">
                <a:solidFill>
                  <a:schemeClr val="accent2"/>
                </a:solidFill>
              </a:rPr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enemy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F5998760-020D-4264-9DF7-9E35F05602A1}"/>
              </a:ext>
            </a:extLst>
          </p:cNvPr>
          <p:cNvSpPr txBox="1"/>
          <p:nvPr/>
        </p:nvSpPr>
        <p:spPr>
          <a:xfrm rot="21401197">
            <a:off x="378525" y="3904210"/>
            <a:ext cx="1878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to </a:t>
            </a:r>
            <a:r>
              <a:rPr lang="hr-HR" sz="2400" b="1" dirty="0" err="1">
                <a:solidFill>
                  <a:schemeClr val="accent2"/>
                </a:solidFill>
              </a:rPr>
              <a:t>conquer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799A2220-ED60-4E93-8B15-C46219FC0E24}"/>
              </a:ext>
            </a:extLst>
          </p:cNvPr>
          <p:cNvSpPr txBox="1"/>
          <p:nvPr/>
        </p:nvSpPr>
        <p:spPr>
          <a:xfrm rot="196752">
            <a:off x="370765" y="5066681"/>
            <a:ext cx="1878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a </a:t>
            </a:r>
            <a:r>
              <a:rPr lang="hr-HR" sz="2400" b="1" dirty="0" err="1">
                <a:solidFill>
                  <a:schemeClr val="accent2"/>
                </a:solidFill>
              </a:rPr>
              <a:t>bow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1CBB7096-066D-4AB9-ACD9-EFFB2F7E5370}"/>
              </a:ext>
            </a:extLst>
          </p:cNvPr>
          <p:cNvSpPr txBox="1"/>
          <p:nvPr/>
        </p:nvSpPr>
        <p:spPr>
          <a:xfrm rot="20594947">
            <a:off x="10224495" y="565901"/>
            <a:ext cx="1878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an</a:t>
            </a:r>
            <a:r>
              <a:rPr lang="hr-HR" sz="2400" b="1" dirty="0">
                <a:solidFill>
                  <a:schemeClr val="accent2"/>
                </a:solidFill>
              </a:rPr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abbey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669D3F35-936C-41B3-8A10-83AD73962217}"/>
              </a:ext>
            </a:extLst>
          </p:cNvPr>
          <p:cNvSpPr txBox="1"/>
          <p:nvPr/>
        </p:nvSpPr>
        <p:spPr>
          <a:xfrm rot="196752">
            <a:off x="10247980" y="1678130"/>
            <a:ext cx="1878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to </a:t>
            </a:r>
            <a:r>
              <a:rPr lang="hr-HR" sz="2400" b="1" dirty="0" err="1">
                <a:solidFill>
                  <a:schemeClr val="accent2"/>
                </a:solidFill>
              </a:rPr>
              <a:t>pray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793BEC51-B34F-46D8-BCE3-BA84986CD1A3}"/>
              </a:ext>
            </a:extLst>
          </p:cNvPr>
          <p:cNvSpPr txBox="1"/>
          <p:nvPr/>
        </p:nvSpPr>
        <p:spPr>
          <a:xfrm rot="20347768">
            <a:off x="10100765" y="2549726"/>
            <a:ext cx="2283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a </a:t>
            </a:r>
            <a:r>
              <a:rPr lang="hr-HR" sz="2400" b="1" dirty="0" err="1">
                <a:solidFill>
                  <a:schemeClr val="accent2"/>
                </a:solidFill>
              </a:rPr>
              <a:t>tournament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E3B94AA2-8F02-45AB-90A1-F6E70FAA88C1}"/>
              </a:ext>
            </a:extLst>
          </p:cNvPr>
          <p:cNvSpPr txBox="1"/>
          <p:nvPr/>
        </p:nvSpPr>
        <p:spPr>
          <a:xfrm>
            <a:off x="10517007" y="3763546"/>
            <a:ext cx="2283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nobles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62CFAD64-28FC-4501-8AE0-E064B68E5E73}"/>
              </a:ext>
            </a:extLst>
          </p:cNvPr>
          <p:cNvSpPr txBox="1"/>
          <p:nvPr/>
        </p:nvSpPr>
        <p:spPr>
          <a:xfrm rot="690285">
            <a:off x="9831411" y="4681985"/>
            <a:ext cx="2283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common</a:t>
            </a:r>
            <a:r>
              <a:rPr lang="hr-HR" sz="2400" b="1" dirty="0">
                <a:solidFill>
                  <a:schemeClr val="accent2"/>
                </a:solidFill>
              </a:rPr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people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359836A4-C99F-4DB1-8DBE-2E99D39E33C6}"/>
              </a:ext>
            </a:extLst>
          </p:cNvPr>
          <p:cNvSpPr txBox="1"/>
          <p:nvPr/>
        </p:nvSpPr>
        <p:spPr>
          <a:xfrm rot="20879918">
            <a:off x="9922517" y="5628833"/>
            <a:ext cx="2283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filth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9DB3B5AA-01EA-4B89-8AF2-0E0E350F3078}"/>
              </a:ext>
            </a:extLst>
          </p:cNvPr>
          <p:cNvSpPr txBox="1"/>
          <p:nvPr/>
        </p:nvSpPr>
        <p:spPr>
          <a:xfrm rot="734868">
            <a:off x="10996107" y="6322620"/>
            <a:ext cx="2283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fleas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7BD869BB-7A28-492A-8A00-4E4540772B52}"/>
              </a:ext>
            </a:extLst>
          </p:cNvPr>
          <p:cNvSpPr txBox="1"/>
          <p:nvPr/>
        </p:nvSpPr>
        <p:spPr>
          <a:xfrm rot="20473957">
            <a:off x="402857" y="6038451"/>
            <a:ext cx="1878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a </a:t>
            </a:r>
            <a:r>
              <a:rPr lang="hr-HR" sz="2400" b="1" dirty="0" err="1">
                <a:solidFill>
                  <a:schemeClr val="accent2"/>
                </a:solidFill>
              </a:rPr>
              <a:t>serf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33" name="Pravokutnik 32">
            <a:extLst>
              <a:ext uri="{FF2B5EF4-FFF2-40B4-BE49-F238E27FC236}">
                <a16:creationId xmlns:a16="http://schemas.microsoft.com/office/drawing/2014/main" id="{0A4630F5-F041-4957-9442-A7F7D0AA071F}"/>
              </a:ext>
            </a:extLst>
          </p:cNvPr>
          <p:cNvSpPr/>
          <p:nvPr/>
        </p:nvSpPr>
        <p:spPr>
          <a:xfrm>
            <a:off x="683536" y="1672953"/>
            <a:ext cx="1468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Chivalry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34" name="Pravokutnik 33">
            <a:extLst>
              <a:ext uri="{FF2B5EF4-FFF2-40B4-BE49-F238E27FC236}">
                <a16:creationId xmlns:a16="http://schemas.microsoft.com/office/drawing/2014/main" id="{A4F3947C-CBCE-4DBB-B68A-62959128CDB1}"/>
              </a:ext>
            </a:extLst>
          </p:cNvPr>
          <p:cNvSpPr/>
          <p:nvPr/>
        </p:nvSpPr>
        <p:spPr>
          <a:xfrm rot="285114">
            <a:off x="275950" y="2434095"/>
            <a:ext cx="2131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The</a:t>
            </a:r>
            <a:r>
              <a:rPr lang="hr-HR" sz="2400" b="1" dirty="0">
                <a:solidFill>
                  <a:schemeClr val="accent2"/>
                </a:solidFill>
              </a:rPr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Crusades</a:t>
            </a:r>
            <a:endParaRPr lang="hr-HR" sz="2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38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2688F5E-616A-43C3-9985-89D52719B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err="1">
                <a:solidFill>
                  <a:schemeClr val="accent1"/>
                </a:solidFill>
              </a:rPr>
              <a:t>The</a:t>
            </a:r>
            <a:r>
              <a:rPr lang="hr-HR" b="1" dirty="0">
                <a:solidFill>
                  <a:schemeClr val="accent1"/>
                </a:solidFill>
              </a:rPr>
              <a:t> </a:t>
            </a:r>
            <a:r>
              <a:rPr lang="hr-HR" b="1" dirty="0" err="1">
                <a:solidFill>
                  <a:schemeClr val="accent1"/>
                </a:solidFill>
              </a:rPr>
              <a:t>Middle</a:t>
            </a:r>
            <a:r>
              <a:rPr lang="hr-HR" b="1" dirty="0">
                <a:solidFill>
                  <a:schemeClr val="accent1"/>
                </a:solidFill>
              </a:rPr>
              <a:t> </a:t>
            </a:r>
            <a:r>
              <a:rPr lang="hr-HR" b="1" dirty="0" err="1">
                <a:solidFill>
                  <a:schemeClr val="accent1"/>
                </a:solidFill>
              </a:rPr>
              <a:t>Ages</a:t>
            </a:r>
            <a:endParaRPr lang="hr-HR" b="1" dirty="0">
              <a:solidFill>
                <a:schemeClr val="accent1"/>
              </a:solidFill>
            </a:endParaRPr>
          </a:p>
        </p:txBody>
      </p:sp>
      <p:pic>
        <p:nvPicPr>
          <p:cNvPr id="5" name="Rezervirano mjesto sadržaja 4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DC92D39F-12DB-482D-8F6C-1B983E0A47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7" t="2641" r="4425" b="35040"/>
          <a:stretch/>
        </p:blipFill>
        <p:spPr>
          <a:xfrm>
            <a:off x="838200" y="1690688"/>
            <a:ext cx="10661543" cy="4344352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EF2CF81-5B48-42DE-9777-8AE4846DB96E}"/>
              </a:ext>
            </a:extLst>
          </p:cNvPr>
          <p:cNvSpPr txBox="1"/>
          <p:nvPr/>
        </p:nvSpPr>
        <p:spPr>
          <a:xfrm>
            <a:off x="1251585" y="3789680"/>
            <a:ext cx="478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ADC87CBC-1ED2-4B20-ADE5-87C90E38B2F7}"/>
              </a:ext>
            </a:extLst>
          </p:cNvPr>
          <p:cNvSpPr txBox="1"/>
          <p:nvPr/>
        </p:nvSpPr>
        <p:spPr>
          <a:xfrm>
            <a:off x="1249257" y="3334673"/>
            <a:ext cx="478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F310487-53E6-4B00-91A8-7E190C86C7B8}"/>
              </a:ext>
            </a:extLst>
          </p:cNvPr>
          <p:cNvSpPr txBox="1"/>
          <p:nvPr/>
        </p:nvSpPr>
        <p:spPr>
          <a:xfrm>
            <a:off x="1200307" y="5448036"/>
            <a:ext cx="478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27A32CD-6661-4E2F-B4CF-CC44C67C589F}"/>
              </a:ext>
            </a:extLst>
          </p:cNvPr>
          <p:cNvSpPr txBox="1"/>
          <p:nvPr/>
        </p:nvSpPr>
        <p:spPr>
          <a:xfrm>
            <a:off x="1123367" y="4978658"/>
            <a:ext cx="478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E92B808-8AB3-49EB-AB42-1B5FD1F010F6}"/>
              </a:ext>
            </a:extLst>
          </p:cNvPr>
          <p:cNvSpPr txBox="1"/>
          <p:nvPr/>
        </p:nvSpPr>
        <p:spPr>
          <a:xfrm>
            <a:off x="1249256" y="4509280"/>
            <a:ext cx="478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C06E118-DF5B-4E66-9C9E-B4D1FA807C31}"/>
              </a:ext>
            </a:extLst>
          </p:cNvPr>
          <p:cNvSpPr txBox="1"/>
          <p:nvPr/>
        </p:nvSpPr>
        <p:spPr>
          <a:xfrm>
            <a:off x="1249255" y="4156666"/>
            <a:ext cx="478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>
                <a:solidFill>
                  <a:schemeClr val="accent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3196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62A50D-4AE4-4C36-BB63-A1AD6179D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 err="1">
                <a:solidFill>
                  <a:schemeClr val="accent2"/>
                </a:solidFill>
              </a:rPr>
              <a:t>The</a:t>
            </a:r>
            <a:r>
              <a:rPr lang="hr-HR" b="1" dirty="0">
                <a:solidFill>
                  <a:schemeClr val="accent2"/>
                </a:solidFill>
              </a:rPr>
              <a:t> </a:t>
            </a:r>
            <a:r>
              <a:rPr lang="hr-HR" b="1" dirty="0" err="1">
                <a:solidFill>
                  <a:schemeClr val="accent2"/>
                </a:solidFill>
              </a:rPr>
              <a:t>Plague</a:t>
            </a:r>
            <a:endParaRPr lang="hr-HR" b="1" dirty="0">
              <a:solidFill>
                <a:schemeClr val="accent2"/>
              </a:solidFill>
            </a:endParaRPr>
          </a:p>
        </p:txBody>
      </p:sp>
      <p:pic>
        <p:nvPicPr>
          <p:cNvPr id="5" name="Rezervirano mjesto sadržaja 4" descr="Slika na kojoj se prikazuje tekst&#10;&#10;Opis je automatski generiran">
            <a:extLst>
              <a:ext uri="{FF2B5EF4-FFF2-40B4-BE49-F238E27FC236}">
                <a16:creationId xmlns:a16="http://schemas.microsoft.com/office/drawing/2014/main" id="{E44CB19E-BF79-4096-9FC0-5C34E63A73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554" y="1825625"/>
            <a:ext cx="3546855" cy="4673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Slika 6" descr="Slika na kojoj se prikazuje na otvorenom, staro&#10;&#10;Opis je automatski generiran">
            <a:extLst>
              <a:ext uri="{FF2B5EF4-FFF2-40B4-BE49-F238E27FC236}">
                <a16:creationId xmlns:a16="http://schemas.microsoft.com/office/drawing/2014/main" id="{7B75BF9B-24F7-4315-A51A-7FB74EAC7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591" y="1825625"/>
            <a:ext cx="5834062" cy="4667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AA8AD8ED-6195-4A2D-8611-C8DD8B642EFD}"/>
              </a:ext>
            </a:extLst>
          </p:cNvPr>
          <p:cNvSpPr/>
          <p:nvPr/>
        </p:nvSpPr>
        <p:spPr>
          <a:xfrm>
            <a:off x="8357031" y="339776"/>
            <a:ext cx="2247900" cy="9667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pg</a:t>
            </a:r>
            <a:r>
              <a:rPr lang="hr-HR" dirty="0"/>
              <a:t> 71</a:t>
            </a:r>
          </a:p>
          <a:p>
            <a:pPr algn="ctr"/>
            <a:r>
              <a:rPr lang="hr-HR" dirty="0"/>
              <a:t>LISTENING</a:t>
            </a:r>
          </a:p>
        </p:txBody>
      </p:sp>
    </p:spTree>
    <p:extLst>
      <p:ext uri="{BB962C8B-B14F-4D97-AF65-F5344CB8AC3E}">
        <p14:creationId xmlns:p14="http://schemas.microsoft.com/office/powerpoint/2010/main" val="7078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8F0B490-0E4A-47B9-9D38-9B7D28E8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WORKBOOK 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78/ F</a:t>
            </a:r>
          </a:p>
        </p:txBody>
      </p:sp>
      <p:pic>
        <p:nvPicPr>
          <p:cNvPr id="5" name="Rezervirano mjesto sadržaja 4" descr="Slika na kojoj se prikazuje tekst&#10;&#10;Opis je automatski generiran">
            <a:extLst>
              <a:ext uri="{FF2B5EF4-FFF2-40B4-BE49-F238E27FC236}">
                <a16:creationId xmlns:a16="http://schemas.microsoft.com/office/drawing/2014/main" id="{91697301-C542-4692-9D8C-219114F918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4" t="29996" r="48758" b="30946"/>
          <a:stretch/>
        </p:blipFill>
        <p:spPr>
          <a:xfrm>
            <a:off x="1941443" y="1690688"/>
            <a:ext cx="9412357" cy="4862579"/>
          </a:xfr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C740243A-9BD4-4372-81A9-AC396E07C6BB}"/>
              </a:ext>
            </a:extLst>
          </p:cNvPr>
          <p:cNvSpPr txBox="1"/>
          <p:nvPr/>
        </p:nvSpPr>
        <p:spPr>
          <a:xfrm>
            <a:off x="5069646" y="2558991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arrived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2F3CB5ED-887D-4355-ADE5-E520E4F09CBF}"/>
              </a:ext>
            </a:extLst>
          </p:cNvPr>
          <p:cNvSpPr txBox="1"/>
          <p:nvPr/>
        </p:nvSpPr>
        <p:spPr>
          <a:xfrm>
            <a:off x="6647621" y="2895541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reached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AAF3BA4-1415-437D-BA43-947C5B35AEF7}"/>
              </a:ext>
            </a:extLst>
          </p:cNvPr>
          <p:cNvSpPr txBox="1"/>
          <p:nvPr/>
        </p:nvSpPr>
        <p:spPr>
          <a:xfrm>
            <a:off x="4980746" y="3228945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caught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AF117A7-37CB-4074-9EC9-33526ED14BE4}"/>
              </a:ext>
            </a:extLst>
          </p:cNvPr>
          <p:cNvSpPr txBox="1"/>
          <p:nvPr/>
        </p:nvSpPr>
        <p:spPr>
          <a:xfrm>
            <a:off x="7279446" y="3228945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felt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E87E817-E94B-48A5-99DD-27C4B254A96C}"/>
              </a:ext>
            </a:extLst>
          </p:cNvPr>
          <p:cNvSpPr txBox="1"/>
          <p:nvPr/>
        </p:nvSpPr>
        <p:spPr>
          <a:xfrm>
            <a:off x="3612321" y="3521812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had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371E3E2-0C38-4AC5-AFE3-0675BFDDCD06}"/>
              </a:ext>
            </a:extLst>
          </p:cNvPr>
          <p:cNvSpPr txBox="1"/>
          <p:nvPr/>
        </p:nvSpPr>
        <p:spPr>
          <a:xfrm>
            <a:off x="8174796" y="3521812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had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F4281C2-41E8-4DF6-84A7-424FAC3E54BC}"/>
              </a:ext>
            </a:extLst>
          </p:cNvPr>
          <p:cNvSpPr txBox="1"/>
          <p:nvPr/>
        </p:nvSpPr>
        <p:spPr>
          <a:xfrm>
            <a:off x="4638675" y="4139395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died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1756111-08FD-4B09-A550-0B60ADE4026E}"/>
              </a:ext>
            </a:extLst>
          </p:cNvPr>
          <p:cNvSpPr txBox="1"/>
          <p:nvPr/>
        </p:nvSpPr>
        <p:spPr>
          <a:xfrm>
            <a:off x="8257346" y="4163163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didn’t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  <a:r>
              <a:rPr lang="hr-HR" sz="2000" b="1" dirty="0" err="1">
                <a:solidFill>
                  <a:schemeClr val="accent2"/>
                </a:solidFill>
              </a:rPr>
              <a:t>know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E266BDB-DDDB-4C12-BF64-9E38B1183AE0}"/>
              </a:ext>
            </a:extLst>
          </p:cNvPr>
          <p:cNvSpPr txBox="1"/>
          <p:nvPr/>
        </p:nvSpPr>
        <p:spPr>
          <a:xfrm>
            <a:off x="7622346" y="4470360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believed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50CB979-6D34-452D-AC09-EF1DD7CB6BB3}"/>
              </a:ext>
            </a:extLst>
          </p:cNvPr>
          <p:cNvSpPr txBox="1"/>
          <p:nvPr/>
        </p:nvSpPr>
        <p:spPr>
          <a:xfrm>
            <a:off x="7211184" y="4754563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wanted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F22BD086-D987-4D06-AC0A-73C46B0781C8}"/>
              </a:ext>
            </a:extLst>
          </p:cNvPr>
          <p:cNvSpPr txBox="1"/>
          <p:nvPr/>
        </p:nvSpPr>
        <p:spPr>
          <a:xfrm>
            <a:off x="5190296" y="5073613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thought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2E3C9E9-9CC4-4050-AF3B-AA2E7923BD93}"/>
              </a:ext>
            </a:extLst>
          </p:cNvPr>
          <p:cNvSpPr txBox="1"/>
          <p:nvPr/>
        </p:nvSpPr>
        <p:spPr>
          <a:xfrm>
            <a:off x="8668509" y="5073613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came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AF5C6EA8-863B-42B3-A10F-55A0FE258A1E}"/>
              </a:ext>
            </a:extLst>
          </p:cNvPr>
          <p:cNvSpPr txBox="1"/>
          <p:nvPr/>
        </p:nvSpPr>
        <p:spPr>
          <a:xfrm>
            <a:off x="7781785" y="5383188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found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439F913-6D80-496D-9C2D-20A96755DC8F}"/>
              </a:ext>
            </a:extLst>
          </p:cNvPr>
          <p:cNvSpPr txBox="1"/>
          <p:nvPr/>
        </p:nvSpPr>
        <p:spPr>
          <a:xfrm>
            <a:off x="8510447" y="5692763"/>
            <a:ext cx="1615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disappeared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23E1F-ABD5-49E2-93EE-2B8CD34E43F4}"/>
              </a:ext>
            </a:extLst>
          </p:cNvPr>
          <p:cNvSpPr txBox="1"/>
          <p:nvPr/>
        </p:nvSpPr>
        <p:spPr>
          <a:xfrm>
            <a:off x="5546585" y="6007831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came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  <a:r>
              <a:rPr lang="hr-HR" sz="2000" b="1" dirty="0" err="1">
                <a:solidFill>
                  <a:schemeClr val="accent2"/>
                </a:solidFill>
              </a:rPr>
              <a:t>back</a:t>
            </a:r>
            <a:endParaRPr lang="hr-HR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95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BA8B287-346A-4E78-947D-F89F22EC5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hr-HR" dirty="0"/>
            </a:br>
            <a:r>
              <a:rPr lang="hr-HR" dirty="0"/>
              <a:t>				SCHOOLWORK</a:t>
            </a:r>
            <a:br>
              <a:rPr lang="hr-HR" dirty="0"/>
            </a:br>
            <a:r>
              <a:rPr lang="hr-HR" dirty="0"/>
              <a:t>				   </a:t>
            </a:r>
            <a:r>
              <a:rPr lang="hr-HR" b="1" dirty="0">
                <a:solidFill>
                  <a:schemeClr val="accent1"/>
                </a:solidFill>
              </a:rPr>
              <a:t>Past </a:t>
            </a:r>
            <a:r>
              <a:rPr lang="hr-HR" b="1" dirty="0" err="1">
                <a:solidFill>
                  <a:schemeClr val="accent1"/>
                </a:solidFill>
              </a:rPr>
              <a:t>Simple</a:t>
            </a:r>
            <a:br>
              <a:rPr lang="hr-HR" dirty="0"/>
            </a:br>
            <a:r>
              <a:rPr lang="hr-HR" dirty="0"/>
              <a:t>			</a:t>
            </a:r>
            <a:r>
              <a:rPr lang="hr-HR" u="sng" dirty="0" err="1">
                <a:solidFill>
                  <a:schemeClr val="accent1"/>
                </a:solidFill>
              </a:rPr>
              <a:t>Questions</a:t>
            </a:r>
            <a:r>
              <a:rPr lang="hr-HR" u="sng" dirty="0">
                <a:solidFill>
                  <a:schemeClr val="accent1"/>
                </a:solidFill>
              </a:rPr>
              <a:t> </a:t>
            </a:r>
            <a:r>
              <a:rPr lang="hr-HR" u="sng" dirty="0" err="1">
                <a:solidFill>
                  <a:schemeClr val="accent1"/>
                </a:solidFill>
              </a:rPr>
              <a:t>and</a:t>
            </a:r>
            <a:r>
              <a:rPr lang="hr-HR" u="sng" dirty="0">
                <a:solidFill>
                  <a:schemeClr val="accent1"/>
                </a:solidFill>
              </a:rPr>
              <a:t> </a:t>
            </a:r>
            <a:r>
              <a:rPr lang="hr-HR" u="sng" dirty="0" err="1">
                <a:solidFill>
                  <a:schemeClr val="accent1"/>
                </a:solidFill>
              </a:rPr>
              <a:t>answers</a:t>
            </a:r>
            <a:endParaRPr lang="hr-HR" u="sng" dirty="0">
              <a:solidFill>
                <a:schemeClr val="accent1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B85AAAA-4A13-4972-AA39-6E7C47DF58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7573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hr-HR" dirty="0" err="1">
                <a:solidFill>
                  <a:schemeClr val="accent1"/>
                </a:solidFill>
              </a:rPr>
              <a:t>Did</a:t>
            </a:r>
            <a:r>
              <a:rPr lang="hr-HR" dirty="0">
                <a:solidFill>
                  <a:schemeClr val="accent1"/>
                </a:solidFill>
              </a:rPr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u="sng" dirty="0" err="1">
                <a:solidFill>
                  <a:schemeClr val="accent1"/>
                </a:solidFill>
              </a:rPr>
              <a:t>watch</a:t>
            </a:r>
            <a:r>
              <a:rPr lang="hr-HR" dirty="0"/>
              <a:t> </a:t>
            </a:r>
            <a:r>
              <a:rPr lang="hr-HR" i="1" dirty="0" err="1"/>
              <a:t>Stranger</a:t>
            </a:r>
            <a:r>
              <a:rPr lang="hr-HR" i="1" dirty="0"/>
              <a:t> </a:t>
            </a:r>
            <a:r>
              <a:rPr lang="hr-HR" i="1" dirty="0" err="1"/>
              <a:t>Things</a:t>
            </a:r>
            <a:r>
              <a:rPr lang="hr-HR" dirty="0"/>
              <a:t>?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	- </a:t>
            </a:r>
            <a:r>
              <a:rPr lang="hr-HR" dirty="0" err="1"/>
              <a:t>Yes</a:t>
            </a:r>
            <a:r>
              <a:rPr lang="hr-HR" dirty="0"/>
              <a:t>, I </a:t>
            </a:r>
            <a:r>
              <a:rPr lang="hr-HR" dirty="0" err="1">
                <a:solidFill>
                  <a:schemeClr val="accent1"/>
                </a:solidFill>
              </a:rPr>
              <a:t>did</a:t>
            </a:r>
            <a:r>
              <a:rPr lang="hr-HR" dirty="0"/>
              <a:t>.</a:t>
            </a:r>
          </a:p>
          <a:p>
            <a:pPr marL="0" indent="0">
              <a:buNone/>
            </a:pPr>
            <a:r>
              <a:rPr lang="hr-HR" dirty="0"/>
              <a:t>	- No, I </a:t>
            </a:r>
            <a:r>
              <a:rPr lang="hr-HR" dirty="0" err="1">
                <a:solidFill>
                  <a:schemeClr val="accent1"/>
                </a:solidFill>
              </a:rPr>
              <a:t>didn’t</a:t>
            </a:r>
            <a:r>
              <a:rPr lang="hr-HR" dirty="0"/>
              <a:t>.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642026D0-5047-4A69-A0B1-DBAEEAC03D2F}"/>
              </a:ext>
            </a:extLst>
          </p:cNvPr>
          <p:cNvSpPr/>
          <p:nvPr/>
        </p:nvSpPr>
        <p:spPr>
          <a:xfrm>
            <a:off x="6943725" y="3724275"/>
            <a:ext cx="3448050" cy="260985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800" b="1" dirty="0">
                <a:solidFill>
                  <a:srgbClr val="C00000"/>
                </a:solidFill>
              </a:rPr>
              <a:t>! ! ! REMEMBER ! ! !</a:t>
            </a:r>
          </a:p>
          <a:p>
            <a:pPr algn="ctr"/>
            <a:endParaRPr lang="hr-HR" sz="2000" dirty="0"/>
          </a:p>
          <a:p>
            <a:pPr algn="ctr"/>
            <a:r>
              <a:rPr lang="hr-HR" sz="2000" b="1" u="sng" dirty="0"/>
              <a:t>Glagol u </a:t>
            </a:r>
            <a:r>
              <a:rPr lang="hr-HR" sz="2000" b="1" u="sng" dirty="0" err="1"/>
              <a:t>negtivnom</a:t>
            </a:r>
            <a:r>
              <a:rPr lang="hr-HR" sz="2000" b="1" u="sng" dirty="0"/>
              <a:t> i upitnom obliku --- u infinitivu!</a:t>
            </a:r>
          </a:p>
          <a:p>
            <a:pPr algn="ctr"/>
            <a:endParaRPr lang="hr-HR" sz="2000" b="1" u="sng" dirty="0"/>
          </a:p>
          <a:p>
            <a:pPr algn="ctr"/>
            <a:r>
              <a:rPr lang="hr-HR" sz="2000" i="1" dirty="0" err="1"/>
              <a:t>Didn’t</a:t>
            </a:r>
            <a:r>
              <a:rPr lang="hr-HR" sz="2000" i="1" dirty="0"/>
              <a:t> </a:t>
            </a:r>
            <a:r>
              <a:rPr lang="hr-HR" sz="2000" i="1" dirty="0" err="1"/>
              <a:t>watch</a:t>
            </a:r>
            <a:endParaRPr lang="hr-HR" sz="2000" i="1" dirty="0"/>
          </a:p>
          <a:p>
            <a:pPr algn="ctr"/>
            <a:r>
              <a:rPr lang="hr-HR" sz="2000" i="1" strike="sngStrike" dirty="0" err="1"/>
              <a:t>Didn’t</a:t>
            </a:r>
            <a:r>
              <a:rPr lang="hr-HR" sz="2000" i="1" strike="sngStrike" dirty="0"/>
              <a:t> </a:t>
            </a:r>
            <a:r>
              <a:rPr lang="hr-HR" sz="2000" i="1" strike="sngStrike" dirty="0" err="1"/>
              <a:t>watched</a:t>
            </a:r>
            <a:r>
              <a:rPr lang="hr-HR" sz="2000" strike="sngStrike" dirty="0"/>
              <a:t> 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AC17BF52-81C9-4FE4-8ED2-30D06367733A}"/>
              </a:ext>
            </a:extLst>
          </p:cNvPr>
          <p:cNvSpPr/>
          <p:nvPr/>
        </p:nvSpPr>
        <p:spPr>
          <a:xfrm>
            <a:off x="8357031" y="339776"/>
            <a:ext cx="2247900" cy="9667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HOMEWORK</a:t>
            </a:r>
          </a:p>
          <a:p>
            <a:pPr algn="ctr"/>
            <a:r>
              <a:rPr lang="hr-HR" dirty="0"/>
              <a:t>Wb, </a:t>
            </a:r>
            <a:r>
              <a:rPr lang="hr-HR" dirty="0" err="1"/>
              <a:t>pg</a:t>
            </a:r>
            <a:r>
              <a:rPr lang="hr-HR" dirty="0"/>
              <a:t> 79/ H</a:t>
            </a:r>
          </a:p>
        </p:txBody>
      </p:sp>
    </p:spTree>
    <p:extLst>
      <p:ext uri="{BB962C8B-B14F-4D97-AF65-F5344CB8AC3E}">
        <p14:creationId xmlns:p14="http://schemas.microsoft.com/office/powerpoint/2010/main" val="309534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CA6417-061A-46FF-95AF-CFC4D3C76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79/ H </a:t>
            </a:r>
          </a:p>
        </p:txBody>
      </p:sp>
      <p:pic>
        <p:nvPicPr>
          <p:cNvPr id="5" name="Rezervirano mjesto sadržaja 4" descr="Slika na kojoj se prikazuje tekst&#10;&#10;Opis je automatski generiran">
            <a:extLst>
              <a:ext uri="{FF2B5EF4-FFF2-40B4-BE49-F238E27FC236}">
                <a16:creationId xmlns:a16="http://schemas.microsoft.com/office/drawing/2014/main" id="{E8E67A13-95D8-41C4-BE3B-8DDC7F39F4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0" t="36848" r="17537" b="22037"/>
          <a:stretch/>
        </p:blipFill>
        <p:spPr>
          <a:xfrm>
            <a:off x="4182717" y="1933574"/>
            <a:ext cx="6628158" cy="4930035"/>
          </a:xfr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0CF0F35-3B54-4ABF-946E-1EAE593752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22" t="27391" r="13750" b="48116"/>
          <a:stretch/>
        </p:blipFill>
        <p:spPr>
          <a:xfrm>
            <a:off x="661780" y="2735746"/>
            <a:ext cx="3319670" cy="1679713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E547B05-8169-45DC-A4BD-69201185DA35}"/>
              </a:ext>
            </a:extLst>
          </p:cNvPr>
          <p:cNvSpPr txBox="1"/>
          <p:nvPr/>
        </p:nvSpPr>
        <p:spPr>
          <a:xfrm>
            <a:off x="4508233" y="2402244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B7646D4-A5EB-4575-BCD8-7C70CB2E0AEE}"/>
              </a:ext>
            </a:extLst>
          </p:cNvPr>
          <p:cNvSpPr txBox="1"/>
          <p:nvPr/>
        </p:nvSpPr>
        <p:spPr>
          <a:xfrm>
            <a:off x="4508232" y="2840620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BA67FB8-DF92-49BE-9A0C-8A4C28F6F46B}"/>
              </a:ext>
            </a:extLst>
          </p:cNvPr>
          <p:cNvSpPr txBox="1"/>
          <p:nvPr/>
        </p:nvSpPr>
        <p:spPr>
          <a:xfrm>
            <a:off x="4508232" y="3217161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5E003AC-3063-43D9-8950-09DD2E296A4D}"/>
              </a:ext>
            </a:extLst>
          </p:cNvPr>
          <p:cNvSpPr txBox="1"/>
          <p:nvPr/>
        </p:nvSpPr>
        <p:spPr>
          <a:xfrm>
            <a:off x="4508231" y="3617271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12C82B4-2E74-4D0E-B7B1-BAAA7C8EDC9B}"/>
              </a:ext>
            </a:extLst>
          </p:cNvPr>
          <p:cNvSpPr txBox="1"/>
          <p:nvPr/>
        </p:nvSpPr>
        <p:spPr>
          <a:xfrm>
            <a:off x="4508230" y="4017381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8743A53-A626-47F1-AF02-2E7A89856ACB}"/>
              </a:ext>
            </a:extLst>
          </p:cNvPr>
          <p:cNvSpPr txBox="1"/>
          <p:nvPr/>
        </p:nvSpPr>
        <p:spPr>
          <a:xfrm>
            <a:off x="4508229" y="4393922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r>
              <a:rPr lang="hr-HR" sz="2000" b="1" dirty="0">
                <a:solidFill>
                  <a:schemeClr val="accent2"/>
                </a:solidFill>
              </a:rPr>
              <a:t> 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AC5067C-21B2-4318-AF72-4CFC5629D6B2}"/>
              </a:ext>
            </a:extLst>
          </p:cNvPr>
          <p:cNvSpPr txBox="1"/>
          <p:nvPr/>
        </p:nvSpPr>
        <p:spPr>
          <a:xfrm>
            <a:off x="4508228" y="4770463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612000A-48E7-4640-9D46-1F7EC623838F}"/>
              </a:ext>
            </a:extLst>
          </p:cNvPr>
          <p:cNvSpPr txBox="1"/>
          <p:nvPr/>
        </p:nvSpPr>
        <p:spPr>
          <a:xfrm>
            <a:off x="4508227" y="5185818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r>
              <a:rPr lang="hr-HR" sz="2000" b="1" dirty="0">
                <a:solidFill>
                  <a:schemeClr val="accent2"/>
                </a:solidFill>
              </a:rPr>
              <a:t> 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62902FC-D10A-4E00-BF34-EE812B458C8A}"/>
              </a:ext>
            </a:extLst>
          </p:cNvPr>
          <p:cNvSpPr txBox="1"/>
          <p:nvPr/>
        </p:nvSpPr>
        <p:spPr>
          <a:xfrm>
            <a:off x="4508226" y="5600625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7A4ECC5-FF25-4F2F-9CAC-73E021403428}"/>
              </a:ext>
            </a:extLst>
          </p:cNvPr>
          <p:cNvSpPr txBox="1"/>
          <p:nvPr/>
        </p:nvSpPr>
        <p:spPr>
          <a:xfrm>
            <a:off x="4508225" y="5977166"/>
            <a:ext cx="1457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D110A60-FE36-4DD7-93B5-12E70738D7B7}"/>
              </a:ext>
            </a:extLst>
          </p:cNvPr>
          <p:cNvSpPr txBox="1"/>
          <p:nvPr/>
        </p:nvSpPr>
        <p:spPr>
          <a:xfrm>
            <a:off x="8281656" y="2402244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No, he </a:t>
            </a:r>
            <a:r>
              <a:rPr lang="hr-HR" sz="2000" b="1" dirty="0" err="1">
                <a:solidFill>
                  <a:schemeClr val="accent2"/>
                </a:solidFill>
              </a:rPr>
              <a:t>wasn’t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D84B8AA-7635-41BF-A53E-8C3B4C30C069}"/>
              </a:ext>
            </a:extLst>
          </p:cNvPr>
          <p:cNvSpPr txBox="1"/>
          <p:nvPr/>
        </p:nvSpPr>
        <p:spPr>
          <a:xfrm>
            <a:off x="8281656" y="2802354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No, he </a:t>
            </a:r>
            <a:r>
              <a:rPr lang="hr-HR" sz="2000" b="1" dirty="0" err="1">
                <a:solidFill>
                  <a:schemeClr val="accent2"/>
                </a:solidFill>
              </a:rPr>
              <a:t>didn’t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BCF9B687-5731-4FC5-85BF-4C8298828CCA}"/>
              </a:ext>
            </a:extLst>
          </p:cNvPr>
          <p:cNvSpPr txBox="1"/>
          <p:nvPr/>
        </p:nvSpPr>
        <p:spPr>
          <a:xfrm>
            <a:off x="7214877" y="3202464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Yes</a:t>
            </a:r>
            <a:r>
              <a:rPr lang="hr-HR" sz="2000" b="1" dirty="0">
                <a:solidFill>
                  <a:schemeClr val="accent2"/>
                </a:solidFill>
              </a:rPr>
              <a:t>, he </a:t>
            </a:r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D1B28ECA-00BA-4DA8-A180-F6A165B632EE}"/>
              </a:ext>
            </a:extLst>
          </p:cNvPr>
          <p:cNvSpPr txBox="1"/>
          <p:nvPr/>
        </p:nvSpPr>
        <p:spPr>
          <a:xfrm>
            <a:off x="7496796" y="3602412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Yes</a:t>
            </a:r>
            <a:r>
              <a:rPr lang="hr-HR" sz="2000" b="1" dirty="0">
                <a:solidFill>
                  <a:schemeClr val="accent2"/>
                </a:solidFill>
              </a:rPr>
              <a:t>, he </a:t>
            </a:r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6597C5F3-2C36-4BB4-AAB0-CEDEF18E78F0}"/>
              </a:ext>
            </a:extLst>
          </p:cNvPr>
          <p:cNvSpPr txBox="1"/>
          <p:nvPr/>
        </p:nvSpPr>
        <p:spPr>
          <a:xfrm>
            <a:off x="7958568" y="4002522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No, he </a:t>
            </a:r>
            <a:r>
              <a:rPr lang="hr-HR" sz="2000" b="1" dirty="0" err="1">
                <a:solidFill>
                  <a:schemeClr val="accent2"/>
                </a:solidFill>
              </a:rPr>
              <a:t>didn’t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89214669-A55A-47F5-BCFA-118BED29D4EE}"/>
              </a:ext>
            </a:extLst>
          </p:cNvPr>
          <p:cNvSpPr txBox="1"/>
          <p:nvPr/>
        </p:nvSpPr>
        <p:spPr>
          <a:xfrm>
            <a:off x="7496796" y="4402470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No, he </a:t>
            </a:r>
            <a:r>
              <a:rPr lang="hr-HR" sz="2000" b="1" dirty="0" err="1">
                <a:solidFill>
                  <a:schemeClr val="accent2"/>
                </a:solidFill>
              </a:rPr>
              <a:t>wasn’t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834A13FD-EFC8-4229-A3B3-9785FE397F18}"/>
              </a:ext>
            </a:extLst>
          </p:cNvPr>
          <p:cNvSpPr txBox="1"/>
          <p:nvPr/>
        </p:nvSpPr>
        <p:spPr>
          <a:xfrm>
            <a:off x="7532336" y="4802418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No, he </a:t>
            </a:r>
            <a:r>
              <a:rPr lang="hr-HR" sz="2000" b="1" dirty="0" err="1">
                <a:solidFill>
                  <a:schemeClr val="accent2"/>
                </a:solidFill>
              </a:rPr>
              <a:t>didn’t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161D1917-81D4-41C1-ACA9-785A1CBB3492}"/>
              </a:ext>
            </a:extLst>
          </p:cNvPr>
          <p:cNvSpPr txBox="1"/>
          <p:nvPr/>
        </p:nvSpPr>
        <p:spPr>
          <a:xfrm>
            <a:off x="6897864" y="5192434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Yes</a:t>
            </a:r>
            <a:r>
              <a:rPr lang="hr-HR" sz="2000" b="1" dirty="0">
                <a:solidFill>
                  <a:schemeClr val="accent2"/>
                </a:solidFill>
              </a:rPr>
              <a:t>, he </a:t>
            </a:r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2815CF09-1B9F-4D73-886D-92B9DDF8B598}"/>
              </a:ext>
            </a:extLst>
          </p:cNvPr>
          <p:cNvSpPr txBox="1"/>
          <p:nvPr/>
        </p:nvSpPr>
        <p:spPr>
          <a:xfrm>
            <a:off x="8301468" y="5563748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Yes</a:t>
            </a:r>
            <a:r>
              <a:rPr lang="hr-HR" sz="2000" b="1" dirty="0">
                <a:solidFill>
                  <a:schemeClr val="accent2"/>
                </a:solidFill>
              </a:rPr>
              <a:t>, </a:t>
            </a:r>
            <a:r>
              <a:rPr lang="hr-HR" sz="2000" b="1" dirty="0" err="1">
                <a:solidFill>
                  <a:schemeClr val="accent2"/>
                </a:solidFill>
              </a:rPr>
              <a:t>it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  <a:r>
              <a:rPr lang="hr-HR" sz="2000" b="1" dirty="0" err="1">
                <a:solidFill>
                  <a:schemeClr val="accent2"/>
                </a:solidFill>
              </a:rPr>
              <a:t>did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F7A2D279-ABD8-4D75-A2E5-0F5D2A8DE7C7}"/>
              </a:ext>
            </a:extLst>
          </p:cNvPr>
          <p:cNvSpPr txBox="1"/>
          <p:nvPr/>
        </p:nvSpPr>
        <p:spPr>
          <a:xfrm>
            <a:off x="8825604" y="5960456"/>
            <a:ext cx="173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No, he </a:t>
            </a:r>
            <a:r>
              <a:rPr lang="hr-HR" sz="2000" b="1" dirty="0" err="1">
                <a:solidFill>
                  <a:schemeClr val="accent2"/>
                </a:solidFill>
              </a:rPr>
              <a:t>didn’t</a:t>
            </a:r>
            <a:r>
              <a:rPr lang="hr-HR" sz="2000" b="1" dirty="0">
                <a:solidFill>
                  <a:schemeClr val="accent2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5815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401</Words>
  <Application>Microsoft Office PowerPoint</Application>
  <PresentationFormat>Široki zaslon</PresentationFormat>
  <Paragraphs>117</Paragraphs>
  <Slides>11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sustava Office</vt:lpstr>
      <vt:lpstr>UNIT 3: The Middle Ages</vt:lpstr>
      <vt:lpstr>History</vt:lpstr>
      <vt:lpstr>The Middle Ages</vt:lpstr>
      <vt:lpstr>Things that existed in the Middle Ages</vt:lpstr>
      <vt:lpstr>The Middle Ages</vt:lpstr>
      <vt:lpstr>The Plague</vt:lpstr>
      <vt:lpstr>WORKBOOK PRACTICE pg 78/ F</vt:lpstr>
      <vt:lpstr>     SCHOOLWORK        Past Simple    Questions and answers</vt:lpstr>
      <vt:lpstr>HOMEWORK CHECK pg 79/ H </vt:lpstr>
      <vt:lpstr>     SCHOOLWORK        Past Simple           Negative</vt:lpstr>
      <vt:lpstr>WORKBOOK PRACTICE pg 74/ 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3: The Middle Ages</dc:title>
  <dc:creator>Ivona Zdunić</dc:creator>
  <cp:lastModifiedBy>IVA Palčić Strčić</cp:lastModifiedBy>
  <cp:revision>2</cp:revision>
  <dcterms:created xsi:type="dcterms:W3CDTF">2020-11-08T12:38:32Z</dcterms:created>
  <dcterms:modified xsi:type="dcterms:W3CDTF">2021-04-11T17:36:54Z</dcterms:modified>
</cp:coreProperties>
</file>